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91" autoAdjust="0"/>
  </p:normalViewPr>
  <p:slideViewPr>
    <p:cSldViewPr>
      <p:cViewPr>
        <p:scale>
          <a:sx n="30" d="100"/>
          <a:sy n="30" d="100"/>
        </p:scale>
        <p:origin x="594" y="26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38"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39"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717DB391-25A7-4C3B-A103-6B3EEF5FB0FC}" type="slidenum">
              <a:rPr lang="en-US"/>
              <a:t>‹#›</a:t>
            </a:fld>
            <a:endParaRPr/>
          </a:p>
        </p:txBody>
      </p:sp>
    </p:spTree>
    <p:extLst>
      <p:ext uri="{BB962C8B-B14F-4D97-AF65-F5344CB8AC3E}">
        <p14:creationId xmlns:p14="http://schemas.microsoft.com/office/powerpoint/2010/main" val="194239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685800" y="4343400"/>
            <a:ext cx="5484960" cy="4113360"/>
          </a:xfrm>
          <a:prstGeom prst="rect">
            <a:avLst/>
          </a:prstGeom>
        </p:spPr>
        <p:txBody>
          <a:bodyPr lIns="0" tIns="0" rIns="0" bIns="0"/>
          <a:lstStyle/>
          <a:p>
            <a:endParaRPr/>
          </a:p>
        </p:txBody>
      </p:sp>
      <p:sp>
        <p:nvSpPr>
          <p:cNvPr id="128" name="CustomShape 2"/>
          <p:cNvSpPr/>
          <p:nvPr/>
        </p:nvSpPr>
        <p:spPr>
          <a:xfrm>
            <a:off x="3884760" y="8685360"/>
            <a:ext cx="2970360" cy="45576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2194560" y="7702560"/>
            <a:ext cx="39501720" cy="9106560"/>
          </a:xfrm>
          <a:prstGeom prst="rect">
            <a:avLst/>
          </a:prstGeom>
        </p:spPr>
        <p:txBody>
          <a:bodyPr wrap="none" lIns="0" tIns="0" rIns="0" bIns="0"/>
          <a:lstStyle/>
          <a:p>
            <a:endParaRPr/>
          </a:p>
        </p:txBody>
      </p:sp>
      <p:sp>
        <p:nvSpPr>
          <p:cNvPr id="25" name="PlaceHolder 3"/>
          <p:cNvSpPr>
            <a:spLocks noGrp="1"/>
          </p:cNvSpPr>
          <p:nvPr>
            <p:ph type="body"/>
          </p:nvPr>
        </p:nvSpPr>
        <p:spPr>
          <a:xfrm>
            <a:off x="2194560" y="17674560"/>
            <a:ext cx="39501720" cy="91065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2194560" y="7702560"/>
            <a:ext cx="19276560" cy="9106560"/>
          </a:xfrm>
          <a:prstGeom prst="rect">
            <a:avLst/>
          </a:prstGeom>
        </p:spPr>
        <p:txBody>
          <a:bodyPr wrap="none" lIns="0" tIns="0" rIns="0" bIns="0"/>
          <a:lstStyle/>
          <a:p>
            <a:endParaRPr/>
          </a:p>
        </p:txBody>
      </p:sp>
      <p:sp>
        <p:nvSpPr>
          <p:cNvPr id="28" name="PlaceHolder 3"/>
          <p:cNvSpPr>
            <a:spLocks noGrp="1"/>
          </p:cNvSpPr>
          <p:nvPr>
            <p:ph type="body"/>
          </p:nvPr>
        </p:nvSpPr>
        <p:spPr>
          <a:xfrm>
            <a:off x="22435200" y="7702560"/>
            <a:ext cx="19276560" cy="9106560"/>
          </a:xfrm>
          <a:prstGeom prst="rect">
            <a:avLst/>
          </a:prstGeom>
        </p:spPr>
        <p:txBody>
          <a:bodyPr wrap="none" lIns="0" tIns="0" rIns="0" bIns="0"/>
          <a:lstStyle/>
          <a:p>
            <a:endParaRPr/>
          </a:p>
        </p:txBody>
      </p:sp>
      <p:sp>
        <p:nvSpPr>
          <p:cNvPr id="29" name="PlaceHolder 4"/>
          <p:cNvSpPr>
            <a:spLocks noGrp="1"/>
          </p:cNvSpPr>
          <p:nvPr>
            <p:ph type="body"/>
          </p:nvPr>
        </p:nvSpPr>
        <p:spPr>
          <a:xfrm>
            <a:off x="22435200" y="17674560"/>
            <a:ext cx="19276560" cy="9106560"/>
          </a:xfrm>
          <a:prstGeom prst="rect">
            <a:avLst/>
          </a:prstGeom>
        </p:spPr>
        <p:txBody>
          <a:bodyPr wrap="none" lIns="0" tIns="0" rIns="0" bIns="0"/>
          <a:lstStyle/>
          <a:p>
            <a:endParaRPr/>
          </a:p>
        </p:txBody>
      </p:sp>
      <p:sp>
        <p:nvSpPr>
          <p:cNvPr id="30" name="PlaceHolder 5"/>
          <p:cNvSpPr>
            <a:spLocks noGrp="1"/>
          </p:cNvSpPr>
          <p:nvPr>
            <p:ph type="body"/>
          </p:nvPr>
        </p:nvSpPr>
        <p:spPr>
          <a:xfrm>
            <a:off x="2194560" y="17674560"/>
            <a:ext cx="19276560" cy="91065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2194560" y="7702560"/>
            <a:ext cx="19276560" cy="9106560"/>
          </a:xfrm>
          <a:prstGeom prst="rect">
            <a:avLst/>
          </a:prstGeom>
        </p:spPr>
        <p:txBody>
          <a:bodyPr wrap="none" lIns="0" tIns="0" rIns="0" bIns="0"/>
          <a:lstStyle/>
          <a:p>
            <a:endParaRPr/>
          </a:p>
        </p:txBody>
      </p:sp>
      <p:sp>
        <p:nvSpPr>
          <p:cNvPr id="33" name="PlaceHolder 3"/>
          <p:cNvSpPr>
            <a:spLocks noGrp="1"/>
          </p:cNvSpPr>
          <p:nvPr>
            <p:ph type="body"/>
          </p:nvPr>
        </p:nvSpPr>
        <p:spPr>
          <a:xfrm>
            <a:off x="22435200" y="7702560"/>
            <a:ext cx="19276560" cy="9106560"/>
          </a:xfrm>
          <a:prstGeom prst="rect">
            <a:avLst/>
          </a:prstGeom>
        </p:spPr>
        <p:txBody>
          <a:bodyPr wrap="none" lIns="0" tIns="0" rIns="0" bIns="0"/>
          <a:lstStyle/>
          <a:p>
            <a:endParaRPr/>
          </a:p>
        </p:txBody>
      </p:sp>
      <p:pic>
        <p:nvPicPr>
          <p:cNvPr id="34" name="Picture 33"/>
          <p:cNvPicPr/>
          <p:nvPr/>
        </p:nvPicPr>
        <p:blipFill>
          <a:blip r:embed="rId2"/>
          <a:stretch>
            <a:fillRect/>
          </a:stretch>
        </p:blipFill>
        <p:spPr>
          <a:xfrm>
            <a:off x="26366760" y="17674560"/>
            <a:ext cx="11413440" cy="9106560"/>
          </a:xfrm>
          <a:prstGeom prst="rect">
            <a:avLst/>
          </a:prstGeom>
          <a:ln>
            <a:noFill/>
          </a:ln>
        </p:spPr>
      </p:pic>
      <p:pic>
        <p:nvPicPr>
          <p:cNvPr id="35" name="Picture 34"/>
          <p:cNvPicPr/>
          <p:nvPr/>
        </p:nvPicPr>
        <p:blipFill>
          <a:blip r:embed="rId2"/>
          <a:stretch>
            <a:fillRect/>
          </a:stretch>
        </p:blipFill>
        <p:spPr>
          <a:xfrm>
            <a:off x="6126120" y="17674560"/>
            <a:ext cx="11413440" cy="91065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2194560" y="7702560"/>
            <a:ext cx="39501720" cy="1909260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2194560" y="7702560"/>
            <a:ext cx="39501720" cy="190922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2194560" y="7702560"/>
            <a:ext cx="19276560" cy="19092240"/>
          </a:xfrm>
          <a:prstGeom prst="rect">
            <a:avLst/>
          </a:prstGeom>
        </p:spPr>
        <p:txBody>
          <a:bodyPr wrap="none" lIns="0" tIns="0" rIns="0" bIns="0"/>
          <a:lstStyle/>
          <a:p>
            <a:endParaRPr/>
          </a:p>
        </p:txBody>
      </p:sp>
      <p:sp>
        <p:nvSpPr>
          <p:cNvPr id="8" name="PlaceHolder 3"/>
          <p:cNvSpPr>
            <a:spLocks noGrp="1"/>
          </p:cNvSpPr>
          <p:nvPr>
            <p:ph type="body"/>
          </p:nvPr>
        </p:nvSpPr>
        <p:spPr>
          <a:xfrm>
            <a:off x="22435200" y="7702560"/>
            <a:ext cx="19276560" cy="190922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194560" y="1313280"/>
            <a:ext cx="39501720" cy="254815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2194560" y="7702560"/>
            <a:ext cx="19276560" cy="9106560"/>
          </a:xfrm>
          <a:prstGeom prst="rect">
            <a:avLst/>
          </a:prstGeom>
        </p:spPr>
        <p:txBody>
          <a:bodyPr wrap="none" lIns="0" tIns="0" rIns="0" bIns="0"/>
          <a:lstStyle/>
          <a:p>
            <a:endParaRPr/>
          </a:p>
        </p:txBody>
      </p:sp>
      <p:sp>
        <p:nvSpPr>
          <p:cNvPr id="13" name="PlaceHolder 3"/>
          <p:cNvSpPr>
            <a:spLocks noGrp="1"/>
          </p:cNvSpPr>
          <p:nvPr>
            <p:ph type="body"/>
          </p:nvPr>
        </p:nvSpPr>
        <p:spPr>
          <a:xfrm>
            <a:off x="2194560" y="17674560"/>
            <a:ext cx="19276560" cy="9106560"/>
          </a:xfrm>
          <a:prstGeom prst="rect">
            <a:avLst/>
          </a:prstGeom>
        </p:spPr>
        <p:txBody>
          <a:bodyPr wrap="none" lIns="0" tIns="0" rIns="0" bIns="0"/>
          <a:lstStyle/>
          <a:p>
            <a:endParaRPr/>
          </a:p>
        </p:txBody>
      </p:sp>
      <p:sp>
        <p:nvSpPr>
          <p:cNvPr id="14" name="PlaceHolder 4"/>
          <p:cNvSpPr>
            <a:spLocks noGrp="1"/>
          </p:cNvSpPr>
          <p:nvPr>
            <p:ph type="body"/>
          </p:nvPr>
        </p:nvSpPr>
        <p:spPr>
          <a:xfrm>
            <a:off x="22435200" y="7702560"/>
            <a:ext cx="19276560" cy="1909224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2194560" y="7702560"/>
            <a:ext cx="19276560" cy="19092240"/>
          </a:xfrm>
          <a:prstGeom prst="rect">
            <a:avLst/>
          </a:prstGeom>
        </p:spPr>
        <p:txBody>
          <a:bodyPr wrap="none" lIns="0" tIns="0" rIns="0" bIns="0"/>
          <a:lstStyle/>
          <a:p>
            <a:endParaRPr/>
          </a:p>
        </p:txBody>
      </p:sp>
      <p:sp>
        <p:nvSpPr>
          <p:cNvPr id="17" name="PlaceHolder 3"/>
          <p:cNvSpPr>
            <a:spLocks noGrp="1"/>
          </p:cNvSpPr>
          <p:nvPr>
            <p:ph type="body"/>
          </p:nvPr>
        </p:nvSpPr>
        <p:spPr>
          <a:xfrm>
            <a:off x="22435200" y="7702560"/>
            <a:ext cx="19276560" cy="9106560"/>
          </a:xfrm>
          <a:prstGeom prst="rect">
            <a:avLst/>
          </a:prstGeom>
        </p:spPr>
        <p:txBody>
          <a:bodyPr wrap="none" lIns="0" tIns="0" rIns="0" bIns="0"/>
          <a:lstStyle/>
          <a:p>
            <a:endParaRPr/>
          </a:p>
        </p:txBody>
      </p:sp>
      <p:sp>
        <p:nvSpPr>
          <p:cNvPr id="18" name="PlaceHolder 4"/>
          <p:cNvSpPr>
            <a:spLocks noGrp="1"/>
          </p:cNvSpPr>
          <p:nvPr>
            <p:ph type="body"/>
          </p:nvPr>
        </p:nvSpPr>
        <p:spPr>
          <a:xfrm>
            <a:off x="22435200" y="17674560"/>
            <a:ext cx="19276560" cy="910656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194560" y="1313280"/>
            <a:ext cx="39501720" cy="549720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2194560" y="7702560"/>
            <a:ext cx="19276560" cy="9106560"/>
          </a:xfrm>
          <a:prstGeom prst="rect">
            <a:avLst/>
          </a:prstGeom>
        </p:spPr>
        <p:txBody>
          <a:bodyPr wrap="none" lIns="0" tIns="0" rIns="0" bIns="0"/>
          <a:lstStyle/>
          <a:p>
            <a:endParaRPr/>
          </a:p>
        </p:txBody>
      </p:sp>
      <p:sp>
        <p:nvSpPr>
          <p:cNvPr id="21" name="PlaceHolder 3"/>
          <p:cNvSpPr>
            <a:spLocks noGrp="1"/>
          </p:cNvSpPr>
          <p:nvPr>
            <p:ph type="body"/>
          </p:nvPr>
        </p:nvSpPr>
        <p:spPr>
          <a:xfrm>
            <a:off x="22435200" y="7702560"/>
            <a:ext cx="19276560" cy="9106560"/>
          </a:xfrm>
          <a:prstGeom prst="rect">
            <a:avLst/>
          </a:prstGeom>
        </p:spPr>
        <p:txBody>
          <a:bodyPr wrap="none" lIns="0" tIns="0" rIns="0" bIns="0"/>
          <a:lstStyle/>
          <a:p>
            <a:endParaRPr/>
          </a:p>
        </p:txBody>
      </p:sp>
      <p:sp>
        <p:nvSpPr>
          <p:cNvPr id="22" name="PlaceHolder 4"/>
          <p:cNvSpPr>
            <a:spLocks noGrp="1"/>
          </p:cNvSpPr>
          <p:nvPr>
            <p:ph type="body"/>
          </p:nvPr>
        </p:nvSpPr>
        <p:spPr>
          <a:xfrm>
            <a:off x="2194560" y="17674560"/>
            <a:ext cx="39501360" cy="91065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194560" y="1313280"/>
            <a:ext cx="39501720" cy="5496840"/>
          </a:xfrm>
          <a:prstGeom prst="rect">
            <a:avLst/>
          </a:prstGeom>
        </p:spPr>
        <p:txBody>
          <a:bodyPr wrap="none" lIns="0" tIns="0" rIns="0" bIns="0" anchor="ctr"/>
          <a:lstStyle/>
          <a:p>
            <a:pPr algn="ctr"/>
            <a:r>
              <a:rPr lang="en-US"/>
              <a:t>Click to edit the title text format</a:t>
            </a:r>
            <a:endParaRPr/>
          </a:p>
        </p:txBody>
      </p:sp>
      <p:sp>
        <p:nvSpPr>
          <p:cNvPr id="3" name="PlaceHolder 2"/>
          <p:cNvSpPr>
            <a:spLocks noGrp="1"/>
          </p:cNvSpPr>
          <p:nvPr>
            <p:ph type="body"/>
          </p:nvPr>
        </p:nvSpPr>
        <p:spPr>
          <a:xfrm>
            <a:off x="2194560" y="7702560"/>
            <a:ext cx="39501720" cy="1909224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5" name="CustomShape 30"/>
          <p:cNvSpPr/>
          <p:nvPr/>
        </p:nvSpPr>
        <p:spPr>
          <a:xfrm>
            <a:off x="37049242" y="24465989"/>
            <a:ext cx="2284560" cy="547200"/>
          </a:xfrm>
          <a:prstGeom prst="rect">
            <a:avLst/>
          </a:prstGeom>
          <a:solidFill>
            <a:srgbClr val="4F81BD"/>
          </a:solidFill>
          <a:ln w="25560">
            <a:noFill/>
          </a:ln>
        </p:spPr>
      </p:sp>
      <p:sp>
        <p:nvSpPr>
          <p:cNvPr id="41" name="CustomShape 1"/>
          <p:cNvSpPr/>
          <p:nvPr/>
        </p:nvSpPr>
        <p:spPr>
          <a:xfrm>
            <a:off x="4724280" y="16459200"/>
            <a:ext cx="2284560" cy="547200"/>
          </a:xfrm>
          <a:prstGeom prst="rect">
            <a:avLst/>
          </a:prstGeom>
          <a:solidFill>
            <a:srgbClr val="4F81BD"/>
          </a:solidFill>
          <a:ln w="25560">
            <a:noFill/>
          </a:ln>
        </p:spPr>
      </p:sp>
      <p:sp>
        <p:nvSpPr>
          <p:cNvPr id="42" name="CustomShape 2"/>
          <p:cNvSpPr/>
          <p:nvPr/>
        </p:nvSpPr>
        <p:spPr>
          <a:xfrm>
            <a:off x="4572000" y="27584280"/>
            <a:ext cx="2284560" cy="547200"/>
          </a:xfrm>
          <a:prstGeom prst="rect">
            <a:avLst/>
          </a:prstGeom>
          <a:solidFill>
            <a:srgbClr val="4F81BD"/>
          </a:solidFill>
          <a:ln w="25560">
            <a:noFill/>
          </a:ln>
        </p:spPr>
      </p:sp>
      <p:sp>
        <p:nvSpPr>
          <p:cNvPr id="43" name="CustomShape 3"/>
          <p:cNvSpPr/>
          <p:nvPr/>
        </p:nvSpPr>
        <p:spPr>
          <a:xfrm>
            <a:off x="0" y="0"/>
            <a:ext cx="43889760" cy="6627960"/>
          </a:xfrm>
          <a:prstGeom prst="rect">
            <a:avLst/>
          </a:prstGeom>
          <a:gradFill>
            <a:gsLst>
              <a:gs pos="0">
                <a:srgbClr val="002060"/>
              </a:gs>
              <a:gs pos="100000">
                <a:srgbClr val="005696"/>
              </a:gs>
            </a:gsLst>
            <a:lin ang="16200000"/>
          </a:gradFill>
          <a:ln w="9360">
            <a:noFill/>
          </a:ln>
        </p:spPr>
      </p:sp>
      <p:sp>
        <p:nvSpPr>
          <p:cNvPr id="44" name="CustomShape 4"/>
          <p:cNvSpPr/>
          <p:nvPr/>
        </p:nvSpPr>
        <p:spPr>
          <a:xfrm>
            <a:off x="6629400" y="1600200"/>
            <a:ext cx="29792880" cy="3381120"/>
          </a:xfrm>
          <a:prstGeom prst="rect">
            <a:avLst/>
          </a:prstGeom>
          <a:noFill/>
          <a:ln w="9360">
            <a:noFill/>
          </a:ln>
        </p:spPr>
        <p:txBody>
          <a:bodyPr lIns="90000" tIns="45000" rIns="90000" bIns="45000"/>
          <a:lstStyle/>
          <a:p>
            <a:pPr>
              <a:lnSpc>
                <a:spcPct val="100000"/>
              </a:lnSpc>
            </a:pPr>
            <a:r>
              <a:rPr lang="en-US" sz="9600" b="1" dirty="0" smtClean="0">
                <a:solidFill>
                  <a:srgbClr val="FFFFFF"/>
                </a:solidFill>
                <a:latin typeface="Calibri"/>
                <a:ea typeface="DejaVu Sans"/>
              </a:rPr>
              <a:t>Wellness Center Design</a:t>
            </a:r>
            <a:endParaRPr dirty="0"/>
          </a:p>
          <a:p>
            <a:pPr>
              <a:lnSpc>
                <a:spcPct val="100000"/>
              </a:lnSpc>
            </a:pPr>
            <a:r>
              <a:rPr lang="en-US" sz="6000" dirty="0" smtClean="0">
                <a:solidFill>
                  <a:srgbClr val="FFFFFF"/>
                </a:solidFill>
                <a:latin typeface="Calibri"/>
                <a:ea typeface="DejaVu Sans"/>
              </a:rPr>
              <a:t>Kelly  </a:t>
            </a:r>
            <a:r>
              <a:rPr lang="en-US" sz="6000" dirty="0" err="1" smtClean="0">
                <a:solidFill>
                  <a:srgbClr val="FFFFFF"/>
                </a:solidFill>
                <a:latin typeface="Calibri"/>
                <a:ea typeface="DejaVu Sans"/>
              </a:rPr>
              <a:t>Bresnowitz</a:t>
            </a:r>
            <a:r>
              <a:rPr lang="en-US" sz="6000" dirty="0" smtClean="0">
                <a:solidFill>
                  <a:srgbClr val="FFFFFF"/>
                </a:solidFill>
                <a:latin typeface="Calibri"/>
                <a:ea typeface="DejaVu Sans"/>
              </a:rPr>
              <a:t>, Jamey Hogarth, Rachel Lacek</a:t>
            </a:r>
            <a:endParaRPr dirty="0"/>
          </a:p>
          <a:p>
            <a:pPr>
              <a:lnSpc>
                <a:spcPct val="100000"/>
              </a:lnSpc>
            </a:pPr>
            <a:r>
              <a:rPr lang="en-US" sz="6000" dirty="0">
                <a:solidFill>
                  <a:srgbClr val="FFFFFF"/>
                </a:solidFill>
                <a:latin typeface="Calibri"/>
                <a:ea typeface="DejaVu Sans"/>
              </a:rPr>
              <a:t>Dr. </a:t>
            </a:r>
            <a:r>
              <a:rPr lang="en-US" sz="6000" dirty="0" smtClean="0">
                <a:solidFill>
                  <a:srgbClr val="FFFFFF"/>
                </a:solidFill>
                <a:latin typeface="Calibri"/>
                <a:ea typeface="DejaVu Sans"/>
              </a:rPr>
              <a:t>Joseph </a:t>
            </a:r>
            <a:r>
              <a:rPr lang="en-US" sz="6000" dirty="0" err="1" smtClean="0">
                <a:solidFill>
                  <a:srgbClr val="FFFFFF"/>
                </a:solidFill>
                <a:latin typeface="Calibri"/>
                <a:ea typeface="DejaVu Sans"/>
              </a:rPr>
              <a:t>Wunderlich</a:t>
            </a:r>
            <a:endParaRPr dirty="0"/>
          </a:p>
        </p:txBody>
      </p:sp>
      <p:pic>
        <p:nvPicPr>
          <p:cNvPr id="45" name="Picture 13"/>
          <p:cNvPicPr/>
          <p:nvPr/>
        </p:nvPicPr>
        <p:blipFill>
          <a:blip r:embed="rId3"/>
          <a:stretch>
            <a:fillRect/>
          </a:stretch>
        </p:blipFill>
        <p:spPr>
          <a:xfrm>
            <a:off x="838080" y="152280"/>
            <a:ext cx="5230440" cy="6347880"/>
          </a:xfrm>
          <a:prstGeom prst="rect">
            <a:avLst/>
          </a:prstGeom>
          <a:ln>
            <a:noFill/>
          </a:ln>
        </p:spPr>
      </p:pic>
      <p:sp>
        <p:nvSpPr>
          <p:cNvPr id="46" name="CustomShape 5"/>
          <p:cNvSpPr/>
          <p:nvPr/>
        </p:nvSpPr>
        <p:spPr>
          <a:xfrm>
            <a:off x="0" y="31775400"/>
            <a:ext cx="43889760" cy="1141560"/>
          </a:xfrm>
          <a:prstGeom prst="rect">
            <a:avLst/>
          </a:prstGeom>
          <a:solidFill>
            <a:srgbClr val="10243E"/>
          </a:solidFill>
          <a:ln w="25560">
            <a:noFill/>
          </a:ln>
        </p:spPr>
      </p:sp>
      <p:sp>
        <p:nvSpPr>
          <p:cNvPr id="47" name="CustomShape 6"/>
          <p:cNvSpPr/>
          <p:nvPr/>
        </p:nvSpPr>
        <p:spPr>
          <a:xfrm>
            <a:off x="914400" y="31775400"/>
            <a:ext cx="42060960" cy="1132560"/>
          </a:xfrm>
          <a:prstGeom prst="rect">
            <a:avLst/>
          </a:prstGeom>
          <a:noFill/>
          <a:ln>
            <a:noFill/>
          </a:ln>
        </p:spPr>
        <p:txBody>
          <a:bodyPr lIns="90000" tIns="45000" rIns="90000" bIns="45000"/>
          <a:lstStyle/>
          <a:p>
            <a:pPr algn="ctr">
              <a:lnSpc>
                <a:spcPct val="100000"/>
              </a:lnSpc>
            </a:pPr>
            <a:r>
              <a:rPr lang="en-US" sz="4800" dirty="0">
                <a:solidFill>
                  <a:srgbClr val="FFFFFF"/>
                </a:solidFill>
                <a:latin typeface="Calibri"/>
                <a:ea typeface="DejaVu Sans"/>
              </a:rPr>
              <a:t>Department of Engineering and Physics								Elizabethtown College 2014</a:t>
            </a:r>
            <a:endParaRPr dirty="0"/>
          </a:p>
        </p:txBody>
      </p:sp>
      <p:pic>
        <p:nvPicPr>
          <p:cNvPr id="48" name="Picture 16"/>
          <p:cNvPicPr/>
          <p:nvPr/>
        </p:nvPicPr>
        <p:blipFill>
          <a:blip r:embed="rId4"/>
          <a:stretch>
            <a:fillRect/>
          </a:stretch>
        </p:blipFill>
        <p:spPr>
          <a:xfrm>
            <a:off x="37033200" y="228600"/>
            <a:ext cx="6018480" cy="6170760"/>
          </a:xfrm>
          <a:prstGeom prst="rect">
            <a:avLst/>
          </a:prstGeom>
          <a:ln>
            <a:noFill/>
          </a:ln>
        </p:spPr>
      </p:pic>
      <p:sp>
        <p:nvSpPr>
          <p:cNvPr id="49" name="CustomShape 7"/>
          <p:cNvSpPr/>
          <p:nvPr/>
        </p:nvSpPr>
        <p:spPr>
          <a:xfrm>
            <a:off x="11506320" y="24993600"/>
            <a:ext cx="10209240" cy="6429000"/>
          </a:xfrm>
          <a:prstGeom prst="roundRect">
            <a:avLst>
              <a:gd name="adj" fmla="val 6085"/>
            </a:avLst>
          </a:prstGeom>
          <a:solidFill>
            <a:srgbClr val="FFFFFF"/>
          </a:solidFill>
          <a:ln w="25560">
            <a:noFill/>
          </a:ln>
        </p:spPr>
      </p:sp>
      <p:sp>
        <p:nvSpPr>
          <p:cNvPr id="51" name="CustomShape 9"/>
          <p:cNvSpPr/>
          <p:nvPr/>
        </p:nvSpPr>
        <p:spPr>
          <a:xfrm>
            <a:off x="22134910" y="7020931"/>
            <a:ext cx="10133280" cy="17425469"/>
          </a:xfrm>
          <a:prstGeom prst="roundRect">
            <a:avLst>
              <a:gd name="adj" fmla="val 6212"/>
            </a:avLst>
          </a:prstGeom>
          <a:solidFill>
            <a:srgbClr val="FFFFFF"/>
          </a:solidFill>
          <a:ln w="25560">
            <a:noFill/>
          </a:ln>
        </p:spPr>
      </p:sp>
      <p:sp>
        <p:nvSpPr>
          <p:cNvPr id="50" name="CustomShape 8"/>
          <p:cNvSpPr/>
          <p:nvPr/>
        </p:nvSpPr>
        <p:spPr>
          <a:xfrm>
            <a:off x="32564570" y="7162921"/>
            <a:ext cx="10133280" cy="17283480"/>
          </a:xfrm>
          <a:prstGeom prst="roundRect">
            <a:avLst>
              <a:gd name="adj" fmla="val 5926"/>
            </a:avLst>
          </a:prstGeom>
          <a:solidFill>
            <a:srgbClr val="FFFFFF"/>
          </a:solidFill>
          <a:ln w="25560">
            <a:noFill/>
          </a:ln>
        </p:spPr>
      </p:sp>
      <p:sp>
        <p:nvSpPr>
          <p:cNvPr id="52" name="CustomShape 10"/>
          <p:cNvSpPr/>
          <p:nvPr/>
        </p:nvSpPr>
        <p:spPr>
          <a:xfrm>
            <a:off x="11582280" y="7162920"/>
            <a:ext cx="10133280" cy="17283480"/>
          </a:xfrm>
          <a:prstGeom prst="roundRect">
            <a:avLst>
              <a:gd name="adj" fmla="val 5210"/>
            </a:avLst>
          </a:prstGeom>
          <a:solidFill>
            <a:srgbClr val="FFFFFF"/>
          </a:solidFill>
          <a:ln w="25560">
            <a:noFill/>
          </a:ln>
        </p:spPr>
      </p:sp>
      <p:sp>
        <p:nvSpPr>
          <p:cNvPr id="53" name="CustomShape 11"/>
          <p:cNvSpPr/>
          <p:nvPr/>
        </p:nvSpPr>
        <p:spPr>
          <a:xfrm>
            <a:off x="838080" y="7162920"/>
            <a:ext cx="10133280" cy="9294840"/>
          </a:xfrm>
          <a:prstGeom prst="roundRect">
            <a:avLst>
              <a:gd name="adj" fmla="val 7036"/>
            </a:avLst>
          </a:prstGeom>
          <a:solidFill>
            <a:srgbClr val="FFFFFF"/>
          </a:solidFill>
          <a:ln w="25560">
            <a:noFill/>
          </a:ln>
        </p:spPr>
      </p:sp>
      <p:sp>
        <p:nvSpPr>
          <p:cNvPr id="54" name="CustomShape 12"/>
          <p:cNvSpPr/>
          <p:nvPr/>
        </p:nvSpPr>
        <p:spPr>
          <a:xfrm>
            <a:off x="838080" y="17010720"/>
            <a:ext cx="10133280" cy="14444640"/>
          </a:xfrm>
          <a:prstGeom prst="roundRect">
            <a:avLst>
              <a:gd name="adj" fmla="val 5353"/>
            </a:avLst>
          </a:prstGeom>
          <a:solidFill>
            <a:srgbClr val="FFFFFF"/>
          </a:solidFill>
          <a:ln w="25560">
            <a:noFill/>
          </a:ln>
        </p:spPr>
        <p:txBody>
          <a:bodyPr/>
          <a:lstStyle/>
          <a:p>
            <a:r>
              <a:rPr lang="en-US" dirty="0" smtClean="0"/>
              <a:t> </a:t>
            </a:r>
            <a:endParaRPr lang="en-US" dirty="0"/>
          </a:p>
        </p:txBody>
      </p:sp>
      <p:sp>
        <p:nvSpPr>
          <p:cNvPr id="56" name="CustomShape 14"/>
          <p:cNvSpPr/>
          <p:nvPr/>
        </p:nvSpPr>
        <p:spPr>
          <a:xfrm>
            <a:off x="1100880" y="18185400"/>
            <a:ext cx="9447480" cy="48960"/>
          </a:xfrm>
          <a:prstGeom prst="rect">
            <a:avLst/>
          </a:prstGeom>
          <a:solidFill>
            <a:srgbClr val="17375E"/>
          </a:solidFill>
          <a:ln w="25560">
            <a:solidFill>
              <a:srgbClr val="17375E"/>
            </a:solidFill>
            <a:round/>
          </a:ln>
        </p:spPr>
      </p:sp>
      <p:sp>
        <p:nvSpPr>
          <p:cNvPr id="57" name="CustomShape 15"/>
          <p:cNvSpPr/>
          <p:nvPr/>
        </p:nvSpPr>
        <p:spPr>
          <a:xfrm>
            <a:off x="2514600" y="17017920"/>
            <a:ext cx="822816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Location</a:t>
            </a:r>
            <a:endParaRPr dirty="0"/>
          </a:p>
        </p:txBody>
      </p:sp>
      <p:sp>
        <p:nvSpPr>
          <p:cNvPr id="59" name="CustomShape 17"/>
          <p:cNvSpPr/>
          <p:nvPr/>
        </p:nvSpPr>
        <p:spPr>
          <a:xfrm>
            <a:off x="914400" y="8229600"/>
            <a:ext cx="9599760" cy="44280"/>
          </a:xfrm>
          <a:prstGeom prst="rect">
            <a:avLst/>
          </a:prstGeom>
          <a:solidFill>
            <a:srgbClr val="17375E"/>
          </a:solidFill>
          <a:ln w="25560">
            <a:solidFill>
              <a:srgbClr val="17375E"/>
            </a:solidFill>
            <a:round/>
          </a:ln>
        </p:spPr>
      </p:sp>
      <p:sp>
        <p:nvSpPr>
          <p:cNvPr id="60" name="CustomShape 18"/>
          <p:cNvSpPr/>
          <p:nvPr/>
        </p:nvSpPr>
        <p:spPr>
          <a:xfrm>
            <a:off x="1828800" y="7181640"/>
            <a:ext cx="8685360" cy="1186560"/>
          </a:xfrm>
          <a:prstGeom prst="rect">
            <a:avLst/>
          </a:prstGeom>
          <a:noFill/>
          <a:ln w="9360">
            <a:noFill/>
          </a:ln>
        </p:spPr>
        <p:txBody>
          <a:bodyPr lIns="90000" tIns="45000" rIns="90000" bIns="45000"/>
          <a:lstStyle/>
          <a:p>
            <a:pPr algn="r">
              <a:lnSpc>
                <a:spcPct val="100000"/>
              </a:lnSpc>
            </a:pPr>
            <a:r>
              <a:rPr lang="en-US" sz="7200">
                <a:solidFill>
                  <a:srgbClr val="17375E"/>
                </a:solidFill>
                <a:latin typeface="Calibri"/>
                <a:ea typeface="DejaVu Sans"/>
              </a:rPr>
              <a:t>Introduction</a:t>
            </a:r>
            <a:endParaRPr/>
          </a:p>
        </p:txBody>
      </p:sp>
      <p:sp>
        <p:nvSpPr>
          <p:cNvPr id="61" name="CustomShape 19"/>
          <p:cNvSpPr/>
          <p:nvPr/>
        </p:nvSpPr>
        <p:spPr>
          <a:xfrm>
            <a:off x="1100880" y="8610480"/>
            <a:ext cx="9641880" cy="7187400"/>
          </a:xfrm>
          <a:prstGeom prst="rect">
            <a:avLst/>
          </a:prstGeom>
          <a:noFill/>
          <a:ln w="9360">
            <a:noFill/>
          </a:ln>
        </p:spPr>
        <p:txBody>
          <a:bodyPr lIns="90000" tIns="45000" rIns="90000" bIns="45000"/>
          <a:lstStyle/>
          <a:p>
            <a:pPr>
              <a:lnSpc>
                <a:spcPct val="100000"/>
              </a:lnSpc>
            </a:pPr>
            <a:r>
              <a:rPr lang="en-US" sz="3200" dirty="0" smtClean="0">
                <a:solidFill>
                  <a:srgbClr val="1F497D"/>
                </a:solidFill>
                <a:latin typeface="Arial"/>
                <a:ea typeface="DejaVu Sans"/>
              </a:rPr>
              <a:t>Elizabethtown College has been growing since it was opened in 1899.  A common problem in colleges and universities is that the enrollment increases faster than the facilities.  Now the college is facing </a:t>
            </a:r>
            <a:r>
              <a:rPr lang="en-US" sz="3200" dirty="0" smtClean="0">
                <a:solidFill>
                  <a:srgbClr val="1F497D"/>
                </a:solidFill>
                <a:latin typeface="Arial"/>
                <a:ea typeface="DejaVu Sans"/>
              </a:rPr>
              <a:t>difficulty </a:t>
            </a:r>
            <a:r>
              <a:rPr lang="en-US" sz="3200" dirty="0" smtClean="0">
                <a:solidFill>
                  <a:srgbClr val="1F497D"/>
                </a:solidFill>
                <a:latin typeface="Arial"/>
                <a:ea typeface="DejaVu Sans"/>
              </a:rPr>
              <a:t>with their athletic and wellness resources running low for the amount of students enrolled.  Students in Green Architectural Engineering (EGR 343) have been asked to design a wellness center for the college.  It should follow LEED guidelines.</a:t>
            </a:r>
            <a:endParaRPr dirty="0"/>
          </a:p>
        </p:txBody>
      </p:sp>
      <p:sp>
        <p:nvSpPr>
          <p:cNvPr id="63" name="CustomShape 21"/>
          <p:cNvSpPr/>
          <p:nvPr/>
        </p:nvSpPr>
        <p:spPr>
          <a:xfrm>
            <a:off x="11658600" y="8229600"/>
            <a:ext cx="9142560" cy="44280"/>
          </a:xfrm>
          <a:prstGeom prst="rect">
            <a:avLst/>
          </a:prstGeom>
          <a:solidFill>
            <a:srgbClr val="17375E"/>
          </a:solidFill>
          <a:ln w="25560">
            <a:solidFill>
              <a:srgbClr val="17375E"/>
            </a:solidFill>
            <a:round/>
          </a:ln>
        </p:spPr>
      </p:sp>
      <p:sp>
        <p:nvSpPr>
          <p:cNvPr id="64" name="CustomShape 22"/>
          <p:cNvSpPr/>
          <p:nvPr/>
        </p:nvSpPr>
        <p:spPr>
          <a:xfrm>
            <a:off x="12801600" y="7162920"/>
            <a:ext cx="799956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Basement</a:t>
            </a:r>
            <a:endParaRPr dirty="0"/>
          </a:p>
        </p:txBody>
      </p:sp>
      <p:sp>
        <p:nvSpPr>
          <p:cNvPr id="66" name="CustomShape 24"/>
          <p:cNvSpPr/>
          <p:nvPr/>
        </p:nvSpPr>
        <p:spPr>
          <a:xfrm>
            <a:off x="22326480" y="8229600"/>
            <a:ext cx="9066240" cy="44280"/>
          </a:xfrm>
          <a:prstGeom prst="rect">
            <a:avLst/>
          </a:prstGeom>
          <a:solidFill>
            <a:srgbClr val="17375E"/>
          </a:solidFill>
          <a:ln w="25560">
            <a:solidFill>
              <a:srgbClr val="17375E"/>
            </a:solidFill>
            <a:round/>
          </a:ln>
        </p:spPr>
      </p:sp>
      <p:sp>
        <p:nvSpPr>
          <p:cNvPr id="68" name="CustomShape 26"/>
          <p:cNvSpPr/>
          <p:nvPr/>
        </p:nvSpPr>
        <p:spPr>
          <a:xfrm>
            <a:off x="32994720" y="8229600"/>
            <a:ext cx="9438480" cy="44280"/>
          </a:xfrm>
          <a:prstGeom prst="rect">
            <a:avLst/>
          </a:prstGeom>
          <a:solidFill>
            <a:srgbClr val="17375E"/>
          </a:solidFill>
          <a:ln w="25560">
            <a:solidFill>
              <a:srgbClr val="17375E"/>
            </a:solidFill>
            <a:round/>
          </a:ln>
        </p:spPr>
      </p:sp>
      <p:sp>
        <p:nvSpPr>
          <p:cNvPr id="69" name="CustomShape 27"/>
          <p:cNvSpPr/>
          <p:nvPr/>
        </p:nvSpPr>
        <p:spPr>
          <a:xfrm>
            <a:off x="33426360" y="7137360"/>
            <a:ext cx="914256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Second Floor</a:t>
            </a:r>
            <a:endParaRPr dirty="0"/>
          </a:p>
        </p:txBody>
      </p:sp>
      <p:sp>
        <p:nvSpPr>
          <p:cNvPr id="71" name="CustomShape 29"/>
          <p:cNvSpPr/>
          <p:nvPr/>
        </p:nvSpPr>
        <p:spPr>
          <a:xfrm>
            <a:off x="15659100" y="24446400"/>
            <a:ext cx="2284560" cy="547200"/>
          </a:xfrm>
          <a:prstGeom prst="rect">
            <a:avLst/>
          </a:prstGeom>
          <a:solidFill>
            <a:srgbClr val="4F81BD"/>
          </a:solidFill>
          <a:ln w="25560">
            <a:noFill/>
          </a:ln>
        </p:spPr>
      </p:sp>
      <p:sp>
        <p:nvSpPr>
          <p:cNvPr id="72" name="CustomShape 30"/>
          <p:cNvSpPr/>
          <p:nvPr/>
        </p:nvSpPr>
        <p:spPr>
          <a:xfrm>
            <a:off x="26316468" y="24465989"/>
            <a:ext cx="2284560" cy="547200"/>
          </a:xfrm>
          <a:prstGeom prst="rect">
            <a:avLst/>
          </a:prstGeom>
          <a:solidFill>
            <a:srgbClr val="4F81BD"/>
          </a:solidFill>
          <a:ln w="25560">
            <a:noFill/>
          </a:ln>
        </p:spPr>
      </p:sp>
      <p:sp>
        <p:nvSpPr>
          <p:cNvPr id="73" name="CustomShape 31"/>
          <p:cNvSpPr/>
          <p:nvPr/>
        </p:nvSpPr>
        <p:spPr>
          <a:xfrm>
            <a:off x="11768400" y="8763000"/>
            <a:ext cx="9704160" cy="12851760"/>
          </a:xfrm>
          <a:prstGeom prst="rect">
            <a:avLst/>
          </a:prstGeom>
          <a:noFill/>
          <a:ln>
            <a:noFill/>
          </a:ln>
        </p:spPr>
        <p:txBody>
          <a:bodyPr lIns="90000" tIns="45000" rIns="90000" bIns="45000"/>
          <a:lstStyle/>
          <a:p>
            <a:pPr>
              <a:lnSpc>
                <a:spcPct val="100000"/>
              </a:lnSpc>
            </a:pPr>
            <a:r>
              <a:rPr lang="en-US" sz="3200" dirty="0" smtClean="0">
                <a:solidFill>
                  <a:srgbClr val="1F497D"/>
                </a:solidFill>
                <a:latin typeface="Arial"/>
                <a:ea typeface="DejaVu Sans"/>
              </a:rPr>
              <a:t>The basement will be home to </a:t>
            </a:r>
            <a:r>
              <a:rPr lang="en-US" sz="3200" dirty="0" smtClean="0">
                <a:solidFill>
                  <a:srgbClr val="1F497D"/>
                </a:solidFill>
                <a:latin typeface="Arial"/>
                <a:ea typeface="DejaVu Sans"/>
              </a:rPr>
              <a:t>eight</a:t>
            </a:r>
            <a:r>
              <a:rPr lang="en-US" sz="3200" dirty="0" smtClean="0">
                <a:solidFill>
                  <a:srgbClr val="1F497D"/>
                </a:solidFill>
                <a:latin typeface="Arial"/>
                <a:ea typeface="DejaVu Sans"/>
              </a:rPr>
              <a:t> </a:t>
            </a:r>
            <a:r>
              <a:rPr lang="en-US" sz="3200" dirty="0" smtClean="0">
                <a:solidFill>
                  <a:srgbClr val="1F497D"/>
                </a:solidFill>
                <a:latin typeface="Arial"/>
                <a:ea typeface="DejaVu Sans"/>
              </a:rPr>
              <a:t>locker rooms to be used by men’s and woman’s soccer and field hockey teams in the fall.  Cross country will stay in Thompson. Indoor track will use the locker rooms in winter as well as in the spring.  Both men’s and women’s basketball teams, swimming, and wrestling will remain in Thompson. In the spring, baseball, softball, and men’s and women’s </a:t>
            </a:r>
            <a:r>
              <a:rPr lang="en-US" sz="3200" dirty="0" smtClean="0">
                <a:solidFill>
                  <a:srgbClr val="1F497D"/>
                </a:solidFill>
                <a:latin typeface="Arial"/>
                <a:ea typeface="DejaVu Sans"/>
              </a:rPr>
              <a:t>lacrosse </a:t>
            </a:r>
            <a:r>
              <a:rPr lang="en-US" sz="3200" dirty="0" smtClean="0">
                <a:solidFill>
                  <a:srgbClr val="1F497D"/>
                </a:solidFill>
                <a:latin typeface="Arial"/>
                <a:ea typeface="DejaVu Sans"/>
              </a:rPr>
              <a:t>teams. There will also be one coach/official locker room to be used by the teams that use it through the various seasons. Both men’s and women’s tennis will stay in Thompson.  A large storage room with a lot of shelves will be in the basement to store athletic equipment. A turf room is located here for the off seasons of soccer, </a:t>
            </a:r>
            <a:r>
              <a:rPr lang="en-US" sz="3200" dirty="0" smtClean="0">
                <a:solidFill>
                  <a:srgbClr val="1F497D"/>
                </a:solidFill>
                <a:latin typeface="Arial"/>
                <a:ea typeface="DejaVu Sans"/>
              </a:rPr>
              <a:t>lacrosse, </a:t>
            </a:r>
            <a:r>
              <a:rPr lang="en-US" sz="3200" dirty="0" smtClean="0">
                <a:solidFill>
                  <a:srgbClr val="1F497D"/>
                </a:solidFill>
                <a:latin typeface="Arial"/>
                <a:ea typeface="DejaVu Sans"/>
              </a:rPr>
              <a:t>softball, baseball, field hockey team.  This is a better surface for them to practice on than a hardwood floor.  A larger weight room will be located here since the Body shop is very small and fills up rather quickly.</a:t>
            </a:r>
            <a:endParaRPr dirty="0"/>
          </a:p>
        </p:txBody>
      </p:sp>
      <p:sp>
        <p:nvSpPr>
          <p:cNvPr id="78" name="CustomShape 36"/>
          <p:cNvSpPr/>
          <p:nvPr/>
        </p:nvSpPr>
        <p:spPr>
          <a:xfrm>
            <a:off x="22398840" y="8381880"/>
            <a:ext cx="9357120" cy="8375760"/>
          </a:xfrm>
          <a:prstGeom prst="rect">
            <a:avLst/>
          </a:prstGeom>
          <a:noFill/>
          <a:ln>
            <a:noFill/>
          </a:ln>
        </p:spPr>
        <p:txBody>
          <a:bodyPr lIns="90000" tIns="45000" rIns="90000" bIns="45000"/>
          <a:lstStyle/>
          <a:p>
            <a:pPr>
              <a:lnSpc>
                <a:spcPct val="100000"/>
              </a:lnSpc>
            </a:pPr>
            <a:r>
              <a:rPr lang="en-US" sz="3200" dirty="0" smtClean="0">
                <a:solidFill>
                  <a:srgbClr val="1F497D"/>
                </a:solidFill>
                <a:latin typeface="Arial"/>
                <a:ea typeface="DejaVu Sans"/>
              </a:rPr>
              <a:t>Upon entering the wellness center, there will be a patio for people to do school work or enjoy a meal. When entering the wellness center, there will be a fountain.  To the right will be another cafeteria, </a:t>
            </a:r>
            <a:r>
              <a:rPr lang="en-US" sz="3200" dirty="0" smtClean="0">
                <a:solidFill>
                  <a:srgbClr val="1F497D"/>
                </a:solidFill>
                <a:latin typeface="Arial"/>
                <a:ea typeface="DejaVu Sans"/>
              </a:rPr>
              <a:t>take-out-style, </a:t>
            </a:r>
            <a:r>
              <a:rPr lang="en-US" sz="3200" dirty="0" smtClean="0">
                <a:solidFill>
                  <a:srgbClr val="1F497D"/>
                </a:solidFill>
                <a:latin typeface="Arial"/>
                <a:ea typeface="DejaVu Sans"/>
              </a:rPr>
              <a:t>where a meal swipe can be used.  </a:t>
            </a:r>
            <a:r>
              <a:rPr lang="en-US" sz="3200" dirty="0" smtClean="0">
                <a:solidFill>
                  <a:srgbClr val="1F497D"/>
                </a:solidFill>
                <a:latin typeface="Arial"/>
                <a:ea typeface="DejaVu Sans"/>
              </a:rPr>
              <a:t>The kitchen will be located behind it. There </a:t>
            </a:r>
            <a:r>
              <a:rPr lang="en-US" sz="3200" dirty="0" smtClean="0">
                <a:solidFill>
                  <a:srgbClr val="1F497D"/>
                </a:solidFill>
                <a:latin typeface="Arial"/>
                <a:ea typeface="DejaVu Sans"/>
              </a:rPr>
              <a:t>will be additional seating inside to </a:t>
            </a:r>
            <a:r>
              <a:rPr lang="en-US" sz="3200" dirty="0" smtClean="0">
                <a:solidFill>
                  <a:srgbClr val="1F497D"/>
                </a:solidFill>
                <a:latin typeface="Arial"/>
                <a:ea typeface="DejaVu Sans"/>
              </a:rPr>
              <a:t>eat, </a:t>
            </a:r>
            <a:r>
              <a:rPr lang="en-US" sz="3200" dirty="0" smtClean="0">
                <a:solidFill>
                  <a:srgbClr val="1F497D"/>
                </a:solidFill>
                <a:latin typeface="Arial"/>
                <a:ea typeface="DejaVu Sans"/>
              </a:rPr>
              <a:t>to reduce the </a:t>
            </a:r>
            <a:r>
              <a:rPr lang="en-US" sz="3200" dirty="0" smtClean="0">
                <a:solidFill>
                  <a:srgbClr val="1F497D"/>
                </a:solidFill>
                <a:latin typeface="Arial"/>
                <a:ea typeface="DejaVu Sans"/>
              </a:rPr>
              <a:t>crowds in </a:t>
            </a:r>
            <a:r>
              <a:rPr lang="en-US" sz="3200" dirty="0" smtClean="0">
                <a:solidFill>
                  <a:srgbClr val="1F497D"/>
                </a:solidFill>
                <a:latin typeface="Arial"/>
                <a:ea typeface="DejaVu Sans"/>
              </a:rPr>
              <a:t>the Marketplace at peak times. </a:t>
            </a:r>
            <a:r>
              <a:rPr lang="en-US" sz="3200" dirty="0" smtClean="0">
                <a:solidFill>
                  <a:srgbClr val="1F497D"/>
                </a:solidFill>
                <a:latin typeface="Arial"/>
                <a:ea typeface="DejaVu Sans"/>
              </a:rPr>
              <a:t>This cafeteria is </a:t>
            </a:r>
            <a:r>
              <a:rPr lang="en-US" sz="3200" dirty="0" smtClean="0">
                <a:solidFill>
                  <a:srgbClr val="1F497D"/>
                </a:solidFill>
                <a:latin typeface="Arial"/>
                <a:ea typeface="DejaVu Sans"/>
              </a:rPr>
              <a:t>located on the </a:t>
            </a:r>
            <a:r>
              <a:rPr lang="en-US" sz="3200" dirty="0" smtClean="0">
                <a:solidFill>
                  <a:srgbClr val="1F497D"/>
                </a:solidFill>
                <a:latin typeface="Arial"/>
                <a:ea typeface="DejaVu Sans"/>
              </a:rPr>
              <a:t>ground</a:t>
            </a:r>
            <a:r>
              <a:rPr lang="en-US" sz="3200" dirty="0" smtClean="0">
                <a:solidFill>
                  <a:srgbClr val="1F497D"/>
                </a:solidFill>
                <a:latin typeface="Arial"/>
                <a:ea typeface="DejaVu Sans"/>
              </a:rPr>
              <a:t> </a:t>
            </a:r>
            <a:r>
              <a:rPr lang="en-US" sz="3200" dirty="0" smtClean="0">
                <a:solidFill>
                  <a:srgbClr val="1F497D"/>
                </a:solidFill>
                <a:latin typeface="Arial"/>
                <a:ea typeface="DejaVu Sans"/>
              </a:rPr>
              <a:t>floor </a:t>
            </a:r>
            <a:r>
              <a:rPr lang="en-US" sz="3200" dirty="0" smtClean="0">
                <a:solidFill>
                  <a:srgbClr val="1F497D"/>
                </a:solidFill>
                <a:latin typeface="Arial"/>
                <a:ea typeface="DejaVu Sans"/>
              </a:rPr>
              <a:t>so that </a:t>
            </a:r>
            <a:r>
              <a:rPr lang="en-US" sz="3200" dirty="0" smtClean="0">
                <a:solidFill>
                  <a:srgbClr val="1F497D"/>
                </a:solidFill>
                <a:latin typeface="Arial"/>
                <a:ea typeface="DejaVu Sans"/>
              </a:rPr>
              <a:t>people can go in and out quickly if they are in a rush. Counseling would be moved over to this new wellness center. </a:t>
            </a:r>
            <a:r>
              <a:rPr lang="en-US" sz="3200" dirty="0" smtClean="0">
                <a:solidFill>
                  <a:srgbClr val="1F497D"/>
                </a:solidFill>
                <a:latin typeface="Arial"/>
                <a:ea typeface="DejaVu Sans"/>
              </a:rPr>
              <a:t>  It is located in the back corner so students that are seen going here will </a:t>
            </a:r>
            <a:r>
              <a:rPr lang="en-US" sz="3200" dirty="0" smtClean="0">
                <a:solidFill>
                  <a:srgbClr val="1F497D"/>
                </a:solidFill>
                <a:latin typeface="Arial"/>
                <a:ea typeface="DejaVu Sans"/>
              </a:rPr>
              <a:t>not feel like they are being watched.  </a:t>
            </a:r>
            <a:r>
              <a:rPr lang="en-US" sz="3200" dirty="0" smtClean="0">
                <a:solidFill>
                  <a:srgbClr val="1F497D"/>
                </a:solidFill>
                <a:latin typeface="Arial"/>
                <a:ea typeface="DejaVu Sans"/>
              </a:rPr>
              <a:t>A </a:t>
            </a:r>
            <a:r>
              <a:rPr lang="en-US" sz="3200" dirty="0" smtClean="0">
                <a:solidFill>
                  <a:srgbClr val="1F497D"/>
                </a:solidFill>
                <a:latin typeface="Arial"/>
                <a:ea typeface="DejaVu Sans"/>
              </a:rPr>
              <a:t>nurse’s office will be located here so students do not need to travel down to the Hershey Medical Center to receive </a:t>
            </a:r>
            <a:r>
              <a:rPr lang="en-US" sz="3200" dirty="0" smtClean="0">
                <a:solidFill>
                  <a:srgbClr val="1F497D"/>
                </a:solidFill>
                <a:latin typeface="Arial"/>
                <a:ea typeface="DejaVu Sans"/>
              </a:rPr>
              <a:t>attention.</a:t>
            </a:r>
            <a:endParaRPr dirty="0"/>
          </a:p>
        </p:txBody>
      </p:sp>
      <p:sp>
        <p:nvSpPr>
          <p:cNvPr id="80" name="CustomShape 38"/>
          <p:cNvSpPr/>
          <p:nvPr/>
        </p:nvSpPr>
        <p:spPr>
          <a:xfrm>
            <a:off x="11669110" y="26441400"/>
            <a:ext cx="9691610" cy="45719"/>
          </a:xfrm>
          <a:prstGeom prst="rect">
            <a:avLst/>
          </a:prstGeom>
          <a:solidFill>
            <a:srgbClr val="17375E"/>
          </a:solidFill>
          <a:ln w="25560">
            <a:solidFill>
              <a:srgbClr val="17375E"/>
            </a:solidFill>
            <a:round/>
          </a:ln>
        </p:spPr>
      </p:sp>
      <p:sp>
        <p:nvSpPr>
          <p:cNvPr id="81" name="CustomShape 39"/>
          <p:cNvSpPr/>
          <p:nvPr/>
        </p:nvSpPr>
        <p:spPr>
          <a:xfrm>
            <a:off x="11729280" y="25241161"/>
            <a:ext cx="963144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Additional Points</a:t>
            </a:r>
            <a:endParaRPr dirty="0"/>
          </a:p>
        </p:txBody>
      </p:sp>
      <p:sp>
        <p:nvSpPr>
          <p:cNvPr id="82" name="CustomShape 40"/>
          <p:cNvSpPr/>
          <p:nvPr/>
        </p:nvSpPr>
        <p:spPr>
          <a:xfrm>
            <a:off x="23736240" y="19721880"/>
            <a:ext cx="532080" cy="759600"/>
          </a:xfrm>
          <a:prstGeom prst="rect">
            <a:avLst/>
          </a:prstGeom>
          <a:noFill/>
          <a:ln>
            <a:noFill/>
          </a:ln>
        </p:spPr>
        <p:txBody>
          <a:bodyPr lIns="90000" tIns="45000" rIns="90000" bIns="45000"/>
          <a:lstStyle/>
          <a:p>
            <a:pPr>
              <a:lnSpc>
                <a:spcPct val="100000"/>
              </a:lnSpc>
            </a:pPr>
            <a:r>
              <a:rPr lang="en-US" sz="4400">
                <a:solidFill>
                  <a:srgbClr val="FFFFFF"/>
                </a:solidFill>
                <a:latin typeface="Arial"/>
                <a:ea typeface="DejaVu Sans"/>
              </a:rPr>
              <a:t>1</a:t>
            </a:r>
            <a:endParaRPr/>
          </a:p>
        </p:txBody>
      </p:sp>
      <p:sp>
        <p:nvSpPr>
          <p:cNvPr id="83" name="CustomShape 41"/>
          <p:cNvSpPr/>
          <p:nvPr/>
        </p:nvSpPr>
        <p:spPr>
          <a:xfrm>
            <a:off x="1100880" y="18211680"/>
            <a:ext cx="9641880" cy="4476240"/>
          </a:xfrm>
          <a:prstGeom prst="rect">
            <a:avLst/>
          </a:prstGeom>
          <a:noFill/>
          <a:ln>
            <a:noFill/>
          </a:ln>
        </p:spPr>
        <p:txBody>
          <a:bodyPr lIns="90000" tIns="45000" rIns="90000" bIns="45000"/>
          <a:lstStyle/>
          <a:p>
            <a:pPr>
              <a:lnSpc>
                <a:spcPct val="100000"/>
              </a:lnSpc>
            </a:pPr>
            <a:r>
              <a:rPr lang="en-US" sz="3200" dirty="0" smtClean="0">
                <a:solidFill>
                  <a:srgbClr val="1F497D"/>
                </a:solidFill>
                <a:latin typeface="Arial"/>
                <a:ea typeface="DejaVu Sans"/>
              </a:rPr>
              <a:t>The wellness center will be located </a:t>
            </a:r>
            <a:r>
              <a:rPr lang="en-US" sz="3200" dirty="0" smtClean="0">
                <a:solidFill>
                  <a:srgbClr val="1F497D"/>
                </a:solidFill>
                <a:latin typeface="Arial"/>
                <a:ea typeface="DejaVu Sans"/>
              </a:rPr>
              <a:t>between the </a:t>
            </a:r>
            <a:r>
              <a:rPr lang="en-US" sz="3200" dirty="0" smtClean="0">
                <a:solidFill>
                  <a:srgbClr val="1F497D"/>
                </a:solidFill>
                <a:latin typeface="Arial"/>
                <a:ea typeface="DejaVu Sans"/>
              </a:rPr>
              <a:t>turf field and soccer game field.  This way it is not too far away from the center of campus</a:t>
            </a:r>
            <a:r>
              <a:rPr lang="en-US" sz="3200" dirty="0">
                <a:solidFill>
                  <a:srgbClr val="1F497D"/>
                </a:solidFill>
                <a:latin typeface="Arial"/>
                <a:ea typeface="DejaVu Sans"/>
              </a:rPr>
              <a:t> </a:t>
            </a:r>
            <a:r>
              <a:rPr lang="en-US" sz="3200" dirty="0" smtClean="0">
                <a:solidFill>
                  <a:srgbClr val="1F497D"/>
                </a:solidFill>
                <a:latin typeface="Arial"/>
                <a:ea typeface="DejaVu Sans"/>
              </a:rPr>
              <a:t>and does not clutter everything.  A parking garage will be located across the street from </a:t>
            </a:r>
            <a:r>
              <a:rPr lang="en-US" sz="3200" dirty="0" err="1" smtClean="0">
                <a:solidFill>
                  <a:srgbClr val="1F497D"/>
                </a:solidFill>
                <a:latin typeface="Arial"/>
                <a:ea typeface="DejaVu Sans"/>
              </a:rPr>
              <a:t>Brinser</a:t>
            </a:r>
            <a:r>
              <a:rPr lang="en-US" sz="3200" dirty="0" smtClean="0">
                <a:solidFill>
                  <a:srgbClr val="1F497D"/>
                </a:solidFill>
                <a:latin typeface="Arial"/>
                <a:ea typeface="DejaVu Sans"/>
              </a:rPr>
              <a:t> to provide more parking for staff, students, and visitors of Elizabethtown College.</a:t>
            </a:r>
            <a:endParaRPr dirty="0"/>
          </a:p>
        </p:txBody>
      </p:sp>
      <p:sp>
        <p:nvSpPr>
          <p:cNvPr id="85" name="CustomShape 42"/>
          <p:cNvSpPr/>
          <p:nvPr/>
        </p:nvSpPr>
        <p:spPr>
          <a:xfrm>
            <a:off x="23240880" y="7052040"/>
            <a:ext cx="799956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Ground Floor</a:t>
            </a:r>
            <a:endParaRPr dirty="0"/>
          </a:p>
        </p:txBody>
      </p:sp>
      <p:sp>
        <p:nvSpPr>
          <p:cNvPr id="116" name="CustomShape 70"/>
          <p:cNvSpPr/>
          <p:nvPr/>
        </p:nvSpPr>
        <p:spPr>
          <a:xfrm>
            <a:off x="33284160" y="8407440"/>
            <a:ext cx="9271800" cy="11099760"/>
          </a:xfrm>
          <a:prstGeom prst="rect">
            <a:avLst/>
          </a:prstGeom>
          <a:noFill/>
          <a:ln>
            <a:noFill/>
          </a:ln>
        </p:spPr>
        <p:txBody>
          <a:bodyPr lIns="90000" tIns="45000" rIns="90000" bIns="45000"/>
          <a:lstStyle/>
          <a:p>
            <a:pPr>
              <a:lnSpc>
                <a:spcPct val="100000"/>
              </a:lnSpc>
            </a:pPr>
            <a:r>
              <a:rPr lang="en-US" sz="3200" dirty="0" smtClean="0">
                <a:solidFill>
                  <a:srgbClr val="1F497D"/>
                </a:solidFill>
                <a:latin typeface="Arial"/>
                <a:ea typeface="DejaVu Sans"/>
              </a:rPr>
              <a:t>The regulation size indoor track for the track and field team will be located on this floor. It can also be used by any other Elizabethtown College student, faculty, or staff. It is a great alternative to running on a </a:t>
            </a:r>
            <a:r>
              <a:rPr lang="en-US" sz="3200" dirty="0" smtClean="0">
                <a:solidFill>
                  <a:srgbClr val="1F497D"/>
                </a:solidFill>
                <a:latin typeface="Arial"/>
                <a:ea typeface="DejaVu Sans"/>
              </a:rPr>
              <a:t>treadmill, </a:t>
            </a:r>
            <a:r>
              <a:rPr lang="en-US" sz="3200" dirty="0" smtClean="0">
                <a:solidFill>
                  <a:srgbClr val="1F497D"/>
                </a:solidFill>
                <a:latin typeface="Arial"/>
                <a:ea typeface="DejaVu Sans"/>
              </a:rPr>
              <a:t>which </a:t>
            </a:r>
            <a:r>
              <a:rPr lang="en-US" sz="3200" dirty="0" smtClean="0">
                <a:solidFill>
                  <a:srgbClr val="1F497D"/>
                </a:solidFill>
                <a:latin typeface="Arial"/>
                <a:ea typeface="DejaVu Sans"/>
              </a:rPr>
              <a:t>always</a:t>
            </a:r>
            <a:r>
              <a:rPr lang="en-US" sz="3200" dirty="0" smtClean="0">
                <a:solidFill>
                  <a:srgbClr val="1F497D"/>
                </a:solidFill>
                <a:latin typeface="Arial"/>
                <a:ea typeface="DejaVu Sans"/>
              </a:rPr>
              <a:t> </a:t>
            </a:r>
            <a:r>
              <a:rPr lang="en-US" sz="3200" dirty="0" smtClean="0">
                <a:solidFill>
                  <a:srgbClr val="1F497D"/>
                </a:solidFill>
                <a:latin typeface="Arial"/>
                <a:ea typeface="DejaVu Sans"/>
              </a:rPr>
              <a:t>fill up quickly, especially in the winter months. There will also be room for bleachers for spectators to watch.  Inside of the track will </a:t>
            </a:r>
            <a:r>
              <a:rPr lang="en-US" sz="3200" smtClean="0">
                <a:solidFill>
                  <a:srgbClr val="1F497D"/>
                </a:solidFill>
                <a:latin typeface="Arial"/>
                <a:ea typeface="DejaVu Sans"/>
              </a:rPr>
              <a:t>be </a:t>
            </a:r>
            <a:r>
              <a:rPr lang="en-US" sz="3200" smtClean="0">
                <a:solidFill>
                  <a:srgbClr val="1F497D"/>
                </a:solidFill>
                <a:latin typeface="Arial"/>
                <a:ea typeface="DejaVu Sans"/>
              </a:rPr>
              <a:t>two </a:t>
            </a:r>
            <a:r>
              <a:rPr lang="en-US" sz="3200" dirty="0" smtClean="0">
                <a:solidFill>
                  <a:srgbClr val="1F497D"/>
                </a:solidFill>
                <a:latin typeface="Arial"/>
                <a:ea typeface="DejaVu Sans"/>
              </a:rPr>
              <a:t>basketball courts that can only be used for intramural sports or off season training.  There will be partitions that can be lowered between and around the track. On one wall there will be a rock wall. Suspended above the track will be a high ropes course. This will be great for on campus activities and sports team bonding.  Small storage rooms will be located on this floor for </a:t>
            </a:r>
            <a:r>
              <a:rPr lang="en-US" sz="3200" dirty="0" smtClean="0">
                <a:solidFill>
                  <a:srgbClr val="1F497D"/>
                </a:solidFill>
                <a:latin typeface="Arial"/>
                <a:ea typeface="DejaVu Sans"/>
              </a:rPr>
              <a:t>convenience. </a:t>
            </a:r>
            <a:endParaRPr dirty="0"/>
          </a:p>
          <a:p>
            <a:pPr>
              <a:lnSpc>
                <a:spcPct val="100000"/>
              </a:lnSpc>
            </a:pPr>
            <a:endParaRP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1783675"/>
            <a:ext cx="70008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2707" b="-1"/>
          <a:stretch/>
        </p:blipFill>
        <p:spPr bwMode="auto">
          <a:xfrm>
            <a:off x="3157537" y="27142935"/>
            <a:ext cx="5715000" cy="367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CustomShape 70"/>
          <p:cNvSpPr/>
          <p:nvPr/>
        </p:nvSpPr>
        <p:spPr>
          <a:xfrm>
            <a:off x="12017520" y="26679525"/>
            <a:ext cx="9262800" cy="4451040"/>
          </a:xfrm>
          <a:prstGeom prst="rect">
            <a:avLst/>
          </a:prstGeom>
          <a:noFill/>
          <a:ln>
            <a:noFill/>
          </a:ln>
        </p:spPr>
        <p:txBody>
          <a:bodyPr lIns="90000" tIns="45000" rIns="90000" bIns="45000"/>
          <a:lstStyle/>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Atrium at Entrance</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Seating and Tables for students to work on school work together</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Large</a:t>
            </a:r>
            <a:r>
              <a:rPr lang="en-US" sz="3200" dirty="0" smtClean="0">
                <a:solidFill>
                  <a:srgbClr val="1F497D"/>
                </a:solidFill>
                <a:latin typeface="Arial"/>
                <a:ea typeface="DejaVu Sans"/>
              </a:rPr>
              <a:t> </a:t>
            </a:r>
            <a:r>
              <a:rPr lang="en-US" sz="3200" dirty="0" smtClean="0">
                <a:solidFill>
                  <a:srgbClr val="1F497D"/>
                </a:solidFill>
                <a:latin typeface="Arial"/>
                <a:ea typeface="DejaVu Sans"/>
              </a:rPr>
              <a:t>Windows for Natural Light</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Industrial Look (like Jay Walk)</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Green House on Roof</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200m Regulation Track</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Faculty and Staff get bottom floor in parking garage</a:t>
            </a:r>
            <a:endParaRPr lang="en-US" sz="3200" dirty="0" smtClean="0">
              <a:solidFill>
                <a:srgbClr val="1F497D"/>
              </a:solidFill>
              <a:latin typeface="Arial"/>
              <a:ea typeface="DejaVu Sans"/>
            </a:endParaRPr>
          </a:p>
          <a:p>
            <a:pPr marL="457200" indent="-457200">
              <a:lnSpc>
                <a:spcPct val="100000"/>
              </a:lnSpc>
              <a:buFont typeface="Arial" panose="020B0604020202020204" pitchFamily="34" charset="0"/>
              <a:buChar char="•"/>
            </a:pPr>
            <a:endParaRPr lang="en-US" sz="3200" dirty="0" smtClean="0">
              <a:solidFill>
                <a:srgbClr val="1F497D"/>
              </a:solidFill>
              <a:latin typeface="Arial"/>
              <a:ea typeface="DejaVu Sans"/>
            </a:endParaRPr>
          </a:p>
          <a:p>
            <a:pPr>
              <a:lnSpc>
                <a:spcPct val="100000"/>
              </a:lnSpc>
            </a:pPr>
            <a:endParaRPr dirty="0"/>
          </a:p>
        </p:txBody>
      </p:sp>
      <p:sp>
        <p:nvSpPr>
          <p:cNvPr id="65" name="CustomShape 7"/>
          <p:cNvSpPr/>
          <p:nvPr/>
        </p:nvSpPr>
        <p:spPr>
          <a:xfrm>
            <a:off x="22174200" y="24993600"/>
            <a:ext cx="20877480" cy="6461760"/>
          </a:xfrm>
          <a:prstGeom prst="roundRect">
            <a:avLst>
              <a:gd name="adj" fmla="val 6085"/>
            </a:avLst>
          </a:prstGeom>
          <a:solidFill>
            <a:srgbClr val="FFFFFF"/>
          </a:solidFill>
          <a:ln w="25560">
            <a:noFill/>
          </a:ln>
        </p:spPr>
      </p:sp>
      <p:sp>
        <p:nvSpPr>
          <p:cNvPr id="67" name="CustomShape 38"/>
          <p:cNvSpPr/>
          <p:nvPr/>
        </p:nvSpPr>
        <p:spPr>
          <a:xfrm>
            <a:off x="22611662" y="26487119"/>
            <a:ext cx="20177280" cy="44280"/>
          </a:xfrm>
          <a:prstGeom prst="rect">
            <a:avLst/>
          </a:prstGeom>
          <a:solidFill>
            <a:srgbClr val="17375E"/>
          </a:solidFill>
          <a:ln w="25560">
            <a:solidFill>
              <a:srgbClr val="17375E"/>
            </a:solidFill>
            <a:round/>
          </a:ln>
        </p:spPr>
      </p:sp>
      <p:sp>
        <p:nvSpPr>
          <p:cNvPr id="70" name="CustomShape 39"/>
          <p:cNvSpPr/>
          <p:nvPr/>
        </p:nvSpPr>
        <p:spPr>
          <a:xfrm>
            <a:off x="22981500" y="25266366"/>
            <a:ext cx="19262880" cy="1186560"/>
          </a:xfrm>
          <a:prstGeom prst="rect">
            <a:avLst/>
          </a:prstGeom>
          <a:noFill/>
          <a:ln w="9360">
            <a:noFill/>
          </a:ln>
        </p:spPr>
        <p:txBody>
          <a:bodyPr lIns="90000" tIns="45000" rIns="90000" bIns="45000"/>
          <a:lstStyle/>
          <a:p>
            <a:pPr algn="r">
              <a:lnSpc>
                <a:spcPct val="100000"/>
              </a:lnSpc>
            </a:pPr>
            <a:r>
              <a:rPr lang="en-US" sz="7200" dirty="0" smtClean="0">
                <a:solidFill>
                  <a:srgbClr val="17375E"/>
                </a:solidFill>
                <a:latin typeface="Calibri"/>
                <a:ea typeface="DejaVu Sans"/>
              </a:rPr>
              <a:t>LEED Certification</a:t>
            </a:r>
            <a:endParaRPr dirty="0"/>
          </a:p>
        </p:txBody>
      </p:sp>
      <p:sp>
        <p:nvSpPr>
          <p:cNvPr id="62" name="CustomShape 70"/>
          <p:cNvSpPr/>
          <p:nvPr/>
        </p:nvSpPr>
        <p:spPr>
          <a:xfrm>
            <a:off x="33327540" y="27142936"/>
            <a:ext cx="9284760" cy="3892952"/>
          </a:xfrm>
          <a:prstGeom prst="rect">
            <a:avLst/>
          </a:prstGeom>
          <a:noFill/>
          <a:ln>
            <a:noFill/>
          </a:ln>
        </p:spPr>
        <p:txBody>
          <a:bodyPr lIns="90000" tIns="45000" rIns="90000" bIns="45000"/>
          <a:lstStyle/>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Storage </a:t>
            </a:r>
            <a:r>
              <a:rPr lang="en-US" sz="3200" dirty="0" smtClean="0">
                <a:solidFill>
                  <a:srgbClr val="1F497D"/>
                </a:solidFill>
                <a:latin typeface="Arial"/>
                <a:ea typeface="DejaVu Sans"/>
              </a:rPr>
              <a:t>and Collection of Recyclables</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Waste Management</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Green Vehicle Preferred Parking (in Parking Garage)</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Sunlight Utilization</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Tobacco Smoke Control</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Acoustic Performance</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Innovation</a:t>
            </a:r>
            <a:endParaRPr lang="en-US" sz="3200" dirty="0" smtClean="0">
              <a:solidFill>
                <a:srgbClr val="1F497D"/>
              </a:solidFill>
              <a:latin typeface="Arial"/>
              <a:ea typeface="DejaVu Sans"/>
            </a:endParaRPr>
          </a:p>
          <a:p>
            <a:pPr>
              <a:lnSpc>
                <a:spcPct val="100000"/>
              </a:lnSpc>
            </a:pPr>
            <a:endParaRPr dirty="0"/>
          </a:p>
        </p:txBody>
      </p:sp>
      <p:sp>
        <p:nvSpPr>
          <p:cNvPr id="58" name="CustomShape 70"/>
          <p:cNvSpPr/>
          <p:nvPr/>
        </p:nvSpPr>
        <p:spPr>
          <a:xfrm>
            <a:off x="22555744" y="26923728"/>
            <a:ext cx="9043312" cy="4112159"/>
          </a:xfrm>
          <a:prstGeom prst="rect">
            <a:avLst/>
          </a:prstGeom>
          <a:noFill/>
          <a:ln>
            <a:noFill/>
          </a:ln>
        </p:spPr>
        <p:txBody>
          <a:bodyPr lIns="90000" tIns="45000" rIns="90000" bIns="45000"/>
          <a:lstStyle/>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Gray </a:t>
            </a:r>
            <a:r>
              <a:rPr lang="en-US" sz="3200" dirty="0" smtClean="0">
                <a:solidFill>
                  <a:srgbClr val="1F497D"/>
                </a:solidFill>
                <a:latin typeface="Arial"/>
                <a:ea typeface="DejaVu Sans"/>
              </a:rPr>
              <a:t>Water Utilization</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Bike Racks Outside</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Reduced Parking Footprint (Parking Garage)</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Water Metering</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Indoor Water Use Reduction</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Outdoor Water Use Reduction</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Refrigerant Management</a:t>
            </a:r>
          </a:p>
          <a:p>
            <a:pPr marL="457200" indent="-457200">
              <a:lnSpc>
                <a:spcPct val="100000"/>
              </a:lnSpc>
              <a:buFont typeface="Arial" panose="020B0604020202020204" pitchFamily="34" charset="0"/>
              <a:buChar char="•"/>
            </a:pPr>
            <a:r>
              <a:rPr lang="en-US" sz="3200" dirty="0" smtClean="0">
                <a:solidFill>
                  <a:srgbClr val="1F497D"/>
                </a:solidFill>
                <a:latin typeface="Arial"/>
                <a:ea typeface="DejaVu Sans"/>
              </a:rPr>
              <a:t>Renewable Energy Production</a:t>
            </a:r>
          </a:p>
          <a:p>
            <a:pPr>
              <a:lnSpc>
                <a:spcPct val="100000"/>
              </a:lnSpc>
            </a:pPr>
            <a:endParaRPr dirty="0"/>
          </a:p>
        </p:txBody>
      </p:sp>
      <p:pic>
        <p:nvPicPr>
          <p:cNvPr id="2" name="Picture 2" descr="C:\Users\Rachel\Downloads\Screen Shot 2014-12-05 at 12.00.05 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84122" y="17579122"/>
            <a:ext cx="8694175" cy="58047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Rachel\Downloads\Screen Shot 2014-12-05 at 12.09.59 A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0170" y="17658380"/>
            <a:ext cx="8774460" cy="60414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89242" y="18234360"/>
            <a:ext cx="7624275" cy="573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767</Words>
  <Application>Microsoft Office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Lacek, Rachel</dc:creator>
  <cp:lastModifiedBy>Rachel</cp:lastModifiedBy>
  <cp:revision>31</cp:revision>
  <dcterms:modified xsi:type="dcterms:W3CDTF">2014-12-05T05:31:58Z</dcterms:modified>
</cp:coreProperties>
</file>